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294" r:id="rId6"/>
    <p:sldId id="314" r:id="rId7"/>
    <p:sldId id="315" r:id="rId8"/>
    <p:sldId id="316" r:id="rId9"/>
    <p:sldId id="303" r:id="rId10"/>
    <p:sldId id="304" r:id="rId11"/>
    <p:sldId id="301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3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52A"/>
    <a:srgbClr val="1A4570"/>
    <a:srgbClr val="F16B18"/>
    <a:srgbClr val="738AC3"/>
    <a:srgbClr val="B5C1DF"/>
    <a:srgbClr val="374D81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23/05/2026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23/05/2026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7E83-3CFF-8A43-B4F7-DEC16FBC5E3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66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TWL: </a:t>
            </a:r>
            <a:r>
              <a:rPr lang="it-IT" dirty="0" err="1"/>
              <a:t>total</a:t>
            </a:r>
            <a:r>
              <a:rPr lang="it-IT" dirty="0"/>
              <a:t> weight </a:t>
            </a:r>
            <a:r>
              <a:rPr lang="it-IT" dirty="0" err="1"/>
              <a:t>loss</a:t>
            </a:r>
            <a:endParaRPr lang="it-IT" dirty="0"/>
          </a:p>
          <a:p>
            <a:r>
              <a:rPr lang="it-IT" dirty="0"/>
              <a:t>BMI: body mass index</a:t>
            </a:r>
          </a:p>
          <a:p>
            <a:r>
              <a:rPr lang="it-IT" dirty="0"/>
              <a:t>EWL: </a:t>
            </a:r>
            <a:r>
              <a:rPr lang="it-IT" dirty="0" err="1"/>
              <a:t>excess</a:t>
            </a:r>
            <a:r>
              <a:rPr lang="it-IT" dirty="0"/>
              <a:t> weight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1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i="1" dirty="0"/>
              <a:t>OSAS=sindrome delle apnee ostruttive del sonno.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120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4"/>
          </p:nvPr>
        </p:nvSpPr>
        <p:spPr>
          <a:xfrm>
            <a:off x="1009652" y="1584330"/>
            <a:ext cx="10572749" cy="422751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FBF7-7898-7444-B798-4C663A51F7D4}" type="datetime3">
              <a:rPr lang="it-IT"/>
              <a:pPr>
                <a:defRPr/>
              </a:pPr>
              <a:t>mag. ’26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69E-3866-6B43-ABD8-7B2FD5CF9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49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1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23/05/2026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  <p:sldLayoutId id="214748373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tif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812" y="758952"/>
            <a:ext cx="6663350" cy="3227514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chemeClr val="accent3">
                    <a:lumMod val="50000"/>
                  </a:schemeClr>
                </a:solidFill>
              </a:rPr>
              <a:t>RISULTATI NUTRIZIONALI E METABOLICI A CINQUE ANNI DALLA SADI S/SADI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347" y="4635249"/>
            <a:ext cx="4526280" cy="1279652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/>
              <a:t>Valeria velluti</a:t>
            </a:r>
            <a:endParaRPr lang="it-IT" sz="2800" b="1" dirty="0"/>
          </a:p>
          <a:p>
            <a:r>
              <a:rPr lang="it-IT" sz="2800" b="1" dirty="0" err="1"/>
              <a:t>Uosd</a:t>
            </a:r>
            <a:r>
              <a:rPr lang="it-IT" sz="2800" b="1" dirty="0"/>
              <a:t> medicina </a:t>
            </a:r>
            <a:r>
              <a:rPr lang="it-IT" sz="2800" b="1" dirty="0" err="1"/>
              <a:t>bariatrica</a:t>
            </a:r>
            <a:r>
              <a:rPr lang="it-IT" sz="2800" dirty="0"/>
              <a:t>- </a:t>
            </a:r>
            <a:r>
              <a:rPr lang="it-IT" sz="2800" dirty="0" err="1"/>
              <a:t>Fond</a:t>
            </a:r>
            <a:r>
              <a:rPr lang="it-IT" sz="2800" dirty="0"/>
              <a:t>. </a:t>
            </a:r>
            <a:r>
              <a:rPr lang="it-IT" sz="2800" dirty="0" err="1"/>
              <a:t>Pol</a:t>
            </a:r>
            <a:r>
              <a:rPr lang="it-IT" sz="2800" dirty="0"/>
              <a:t>. A. gemelli </a:t>
            </a:r>
            <a:r>
              <a:rPr lang="it-IT" sz="2800" dirty="0" err="1"/>
              <a:t>roma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BC8C29D0-3E4F-46B3-9595-1954805B85BC}"/>
              </a:ext>
            </a:extLst>
          </p:cNvPr>
          <p:cNvSpPr/>
          <p:nvPr/>
        </p:nvSpPr>
        <p:spPr>
          <a:xfrm>
            <a:off x="5181448" y="2187677"/>
            <a:ext cx="4876800" cy="2299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694270-BD18-41B4-9D99-61F4F85D5F46}"/>
              </a:ext>
            </a:extLst>
          </p:cNvPr>
          <p:cNvSpPr txBox="1"/>
          <p:nvPr/>
        </p:nvSpPr>
        <p:spPr>
          <a:xfrm>
            <a:off x="1437290" y="1666625"/>
            <a:ext cx="964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Presso la U.O.C. di Chirurgia Endocrina e Metabolica (Direttore: Prof. Marco Raffaelli) del Pol. A. Gemelli di Roma</a:t>
            </a:r>
            <a:endParaRPr lang="it-IT" sz="16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E751B5-9696-4342-B503-0387270804B2}"/>
              </a:ext>
            </a:extLst>
          </p:cNvPr>
          <p:cNvSpPr txBox="1"/>
          <p:nvPr/>
        </p:nvSpPr>
        <p:spPr>
          <a:xfrm>
            <a:off x="2738878" y="4587535"/>
            <a:ext cx="844215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Criteri di inclusione :          BMI &gt; 45 kg/m2 </a:t>
            </a:r>
            <a:r>
              <a:rPr lang="it-IT" b="1" dirty="0"/>
              <a:t>oppure</a:t>
            </a:r>
            <a:r>
              <a:rPr lang="it-IT" dirty="0"/>
              <a:t> BMI &gt; 35 kg/m2   </a:t>
            </a:r>
          </a:p>
          <a:p>
            <a:pPr>
              <a:lnSpc>
                <a:spcPct val="150000"/>
              </a:lnSpc>
            </a:pPr>
            <a:r>
              <a:rPr lang="it-IT" dirty="0"/>
              <a:t>		            con comorbidità in caso di SADI</a:t>
            </a:r>
          </a:p>
          <a:p>
            <a:pPr>
              <a:lnSpc>
                <a:spcPct val="150000"/>
              </a:lnSpc>
            </a:pPr>
            <a:r>
              <a:rPr lang="it-IT" dirty="0"/>
              <a:t>   		                          Età 18-65 </a:t>
            </a:r>
            <a:r>
              <a:rPr lang="it-IT" dirty="0">
                <a:ea typeface="Calibri" panose="020F0502020204030204" pitchFamily="34" charset="0"/>
              </a:rPr>
              <a:t>anni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		                                I.C.  SADI-S o SADI</a:t>
            </a:r>
          </a:p>
          <a:p>
            <a:pPr>
              <a:lnSpc>
                <a:spcPct val="150000"/>
              </a:lnSpc>
            </a:pPr>
            <a:r>
              <a:rPr lang="it-IT" dirty="0"/>
              <a:t>			                      </a:t>
            </a:r>
            <a:r>
              <a:rPr lang="it-IT" dirty="0" err="1"/>
              <a:t>Follow</a:t>
            </a:r>
            <a:r>
              <a:rPr lang="it-IT" dirty="0"/>
              <a:t> up nutrizionale completo a 5 anni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146942-64D6-4FE9-B995-EDAE98FC5B51}"/>
              </a:ext>
            </a:extLst>
          </p:cNvPr>
          <p:cNvSpPr txBox="1"/>
          <p:nvPr/>
        </p:nvSpPr>
        <p:spPr>
          <a:xfrm>
            <a:off x="6113079" y="320998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23 </a:t>
            </a:r>
            <a:r>
              <a:rPr lang="it-IT" dirty="0"/>
              <a:t>Uomini</a:t>
            </a:r>
          </a:p>
          <a:p>
            <a:endParaRPr lang="it-IT" dirty="0"/>
          </a:p>
          <a:p>
            <a:r>
              <a:rPr lang="it-IT" b="1" dirty="0"/>
              <a:t>68</a:t>
            </a:r>
            <a:r>
              <a:rPr lang="it-IT" dirty="0"/>
              <a:t> Donne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FA5020-FED2-4FCC-8007-3A995D968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06" y="3132479"/>
            <a:ext cx="456895" cy="4568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3E7FA77-A301-4B34-AE53-CE4B9BC66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06" y="3132479"/>
            <a:ext cx="456895" cy="45689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883577-5BC9-4A1A-B3B0-1B07ED338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06" y="3132479"/>
            <a:ext cx="456895" cy="4568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4663127-801D-4DCF-84DB-D8109C5FB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3775708"/>
            <a:ext cx="456896" cy="4568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AA234C1-69DA-4D89-BF09-906AB0966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3790334"/>
            <a:ext cx="456896" cy="4568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231455F-CDB5-4E1B-B8AB-873CE95DF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4400" y="3780675"/>
            <a:ext cx="456896" cy="45689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5992930-BE6C-482B-8C91-4955B3F24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400" y="3775708"/>
            <a:ext cx="456896" cy="45689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E7B0CA3-2EDE-459F-A4A2-812C002B1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6400" y="3794857"/>
            <a:ext cx="456896" cy="45689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8299471-4EB1-4E84-A7BF-AF9C6EFD2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3775708"/>
            <a:ext cx="456896" cy="456896"/>
          </a:xfrm>
          <a:prstGeom prst="rect">
            <a:avLst/>
          </a:prstGeom>
        </p:spPr>
      </p:pic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EF13D7-9045-4EA5-BA0A-FDF4D1BA4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58" y="2287728"/>
            <a:ext cx="617386" cy="61738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33269CE-A84F-4D09-9C21-197BBE352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0" y="5425596"/>
            <a:ext cx="837895" cy="837895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E7CB3A20-444D-4F03-BA66-150CA5D70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CASISTICA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6868BE-0A7F-49DD-9876-78FB12022A7C}"/>
              </a:ext>
            </a:extLst>
          </p:cNvPr>
          <p:cNvSpPr txBox="1"/>
          <p:nvPr/>
        </p:nvSpPr>
        <p:spPr>
          <a:xfrm>
            <a:off x="6154773" y="2260059"/>
            <a:ext cx="339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Pazienti arruolati : </a:t>
            </a:r>
            <a:r>
              <a:rPr lang="it-IT" sz="2000" b="1" dirty="0"/>
              <a:t>91</a:t>
            </a:r>
            <a:r>
              <a:rPr lang="it-IT" sz="2000" dirty="0"/>
              <a:t>, di cui 27 sottoposti a SADI e 64 a SADI-S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8CBC4-94E2-46E7-AD4C-A60A07D85CF0}"/>
              </a:ext>
            </a:extLst>
          </p:cNvPr>
          <p:cNvSpPr txBox="1"/>
          <p:nvPr/>
        </p:nvSpPr>
        <p:spPr>
          <a:xfrm>
            <a:off x="1537043" y="2350975"/>
            <a:ext cx="309049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Da luglio 2016 ad oggi sono stati sottoposti ad intervento di SADI-S/SADI </a:t>
            </a:r>
            <a:r>
              <a:rPr lang="it-IT" b="1" dirty="0"/>
              <a:t>166 </a:t>
            </a:r>
            <a:r>
              <a:rPr lang="it-IT" dirty="0"/>
              <a:t>pazienti</a:t>
            </a:r>
          </a:p>
        </p:txBody>
      </p:sp>
    </p:spTree>
    <p:extLst>
      <p:ext uri="{BB962C8B-B14F-4D97-AF65-F5344CB8AC3E}">
        <p14:creationId xmlns:p14="http://schemas.microsoft.com/office/powerpoint/2010/main" val="66509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BA92FF6-4D87-FEAD-F962-65DC6D43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21" y="2837442"/>
            <a:ext cx="8252101" cy="23736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89E596-D8DA-0371-F78D-6B097B1F058A}"/>
              </a:ext>
            </a:extLst>
          </p:cNvPr>
          <p:cNvSpPr txBox="1"/>
          <p:nvPr/>
        </p:nvSpPr>
        <p:spPr>
          <a:xfrm>
            <a:off x="2035277" y="4872542"/>
            <a:ext cx="713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Tab. 1 Caratteristiche demografiche popolazione in studio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58784CA-64B3-8519-AF4E-D02826D9FE92}"/>
              </a:ext>
            </a:extLst>
          </p:cNvPr>
          <p:cNvSpPr/>
          <p:nvPr/>
        </p:nvSpPr>
        <p:spPr>
          <a:xfrm>
            <a:off x="2035277" y="3429000"/>
            <a:ext cx="7059562" cy="338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7EED2DB-03AB-DD57-7A38-4F7F2450F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CASISTICA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03C993E-E6F6-7E14-5AC1-B0446F99E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2164" y="2425854"/>
          <a:ext cx="7957842" cy="243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578250" imgH="1710203" progId="Word.Document.12">
                  <p:embed/>
                </p:oleObj>
              </mc:Choice>
              <mc:Fallback>
                <p:oleObj name="Document" r:id="rId3" imgW="5578250" imgH="1710203" progId="Word.Document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03C993E-E6F6-7E14-5AC1-B0446F99E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2164" y="2425854"/>
                        <a:ext cx="7957842" cy="243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E81047-CE7B-74C5-79EF-DA2E9ECD68A0}"/>
              </a:ext>
            </a:extLst>
          </p:cNvPr>
          <p:cNvSpPr txBox="1"/>
          <p:nvPr/>
        </p:nvSpPr>
        <p:spPr>
          <a:xfrm>
            <a:off x="2142164" y="4599368"/>
            <a:ext cx="713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Tab. 2 Risultati antropometrici a 5 anni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566EE7E-BF16-256A-43BF-6F4473ACE13C}"/>
              </a:ext>
            </a:extLst>
          </p:cNvPr>
          <p:cNvSpPr/>
          <p:nvPr/>
        </p:nvSpPr>
        <p:spPr>
          <a:xfrm>
            <a:off x="7612447" y="2281085"/>
            <a:ext cx="2497393" cy="20844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C51448-2C76-94FF-CA14-FF2AB6DC8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517" y="5430707"/>
            <a:ext cx="4277322" cy="523948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A168F92-37C8-AA51-C6D3-6210A1A9C4DF}"/>
              </a:ext>
            </a:extLst>
          </p:cNvPr>
          <p:cNvSpPr txBox="1">
            <a:spLocks/>
          </p:cNvSpPr>
          <p:nvPr/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196401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B336AE1-77B6-EFB9-EF8C-14F239395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95544"/>
              </p:ext>
            </p:extLst>
          </p:nvPr>
        </p:nvGraphicFramePr>
        <p:xfrm>
          <a:off x="4152863" y="1073817"/>
          <a:ext cx="5578475" cy="546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78250" imgH="5978680" progId="Word.Document.12">
                  <p:embed/>
                </p:oleObj>
              </mc:Choice>
              <mc:Fallback>
                <p:oleObj name="Document" r:id="rId2" imgW="5578250" imgH="5978680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B336AE1-77B6-EFB9-EF8C-14F239395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2863" y="1073817"/>
                        <a:ext cx="5578475" cy="546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7AEB37-8A1C-98F2-CC86-9358635B9101}"/>
              </a:ext>
            </a:extLst>
          </p:cNvPr>
          <p:cNvSpPr txBox="1"/>
          <p:nvPr/>
        </p:nvSpPr>
        <p:spPr>
          <a:xfrm>
            <a:off x="7445338" y="2475333"/>
            <a:ext cx="457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ea typeface="Calibri" panose="020F0502020204030204" pitchFamily="34" charset="0"/>
              </a:rPr>
              <a:t>SADI-S</a:t>
            </a:r>
            <a:r>
              <a:rPr lang="it-IT" sz="1400" dirty="0">
                <a:ea typeface="Calibri" panose="020F0502020204030204" pitchFamily="34" charset="0"/>
              </a:rPr>
              <a:t>: le anomalie più frequenti sono state le carenze di ferritina (40%),  vitamina D (40%) ed il conseguente aumento del PTH (100%).</a:t>
            </a:r>
          </a:p>
          <a:p>
            <a:endParaRPr lang="it-IT" dirty="0">
              <a:ea typeface="Calibri" panose="020F0502020204030204" pitchFamily="34" charset="0"/>
            </a:endParaRPr>
          </a:p>
          <a:p>
            <a:br>
              <a:rPr lang="it-IT" sz="1400" dirty="0">
                <a:ea typeface="Calibri" panose="020F0502020204030204" pitchFamily="34" charset="0"/>
              </a:rPr>
            </a:br>
            <a:r>
              <a:rPr lang="it-IT" sz="1400" b="1" dirty="0">
                <a:ea typeface="Calibri" panose="020F0502020204030204" pitchFamily="34" charset="0"/>
              </a:rPr>
              <a:t>SADI</a:t>
            </a:r>
            <a:r>
              <a:rPr lang="it-IT" sz="1400" dirty="0">
                <a:ea typeface="Calibri" panose="020F0502020204030204" pitchFamily="34" charset="0"/>
              </a:rPr>
              <a:t>: la carenza di ferritina è risultata la più comune (80%), seguita dalla carenza di vitamina D (25%) e da una lieve anemia (18,5%).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8CB467-7B2E-EACB-37AE-A9346A6BBF50}"/>
              </a:ext>
            </a:extLst>
          </p:cNvPr>
          <p:cNvSpPr txBox="1"/>
          <p:nvPr/>
        </p:nvSpPr>
        <p:spPr>
          <a:xfrm>
            <a:off x="4528833" y="6241496"/>
            <a:ext cx="713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Tab. 3 Profili ematochimici a 5 anni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7DE7D6-C5F9-A2E1-8B68-4467F9FB64D2}"/>
              </a:ext>
            </a:extLst>
          </p:cNvPr>
          <p:cNvSpPr txBox="1"/>
          <p:nvPr/>
        </p:nvSpPr>
        <p:spPr>
          <a:xfrm>
            <a:off x="7445338" y="4483768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a typeface="Calibri" panose="020F0502020204030204" pitchFamily="34" charset="0"/>
              </a:rPr>
              <a:t>Non sono state osservate differenze statisticamente significative tra le coorti nella frequenza delle carenze.</a:t>
            </a:r>
            <a:br>
              <a:rPr lang="it-IT" sz="1400" dirty="0">
                <a:ea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4BAB32F-8FAC-E02E-F448-6DAA11F27570}"/>
              </a:ext>
            </a:extLst>
          </p:cNvPr>
          <p:cNvSpPr txBox="1">
            <a:spLocks/>
          </p:cNvSpPr>
          <p:nvPr/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28862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535746-9225-C0DB-55FE-647FED1E9C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ECA1651-64E4-F4C3-033E-430BE5738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29514"/>
              </p:ext>
            </p:extLst>
          </p:nvPr>
        </p:nvGraphicFramePr>
        <p:xfrm>
          <a:off x="2126892" y="1724362"/>
          <a:ext cx="6913527" cy="190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78250" imgH="1538931" progId="Word.Document.12">
                  <p:embed/>
                </p:oleObj>
              </mc:Choice>
              <mc:Fallback>
                <p:oleObj name="Document" r:id="rId2" imgW="5578250" imgH="1538931" progId="Word.Documen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ECA1651-64E4-F4C3-033E-430BE5738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6892" y="1724362"/>
                        <a:ext cx="6913527" cy="1906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F7954E-3D9C-E878-F2C5-6F8E7B82B54F}"/>
              </a:ext>
            </a:extLst>
          </p:cNvPr>
          <p:cNvSpPr txBox="1"/>
          <p:nvPr/>
        </p:nvSpPr>
        <p:spPr>
          <a:xfrm>
            <a:off x="2014375" y="3339612"/>
            <a:ext cx="713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Tab. 4 Frequenza evacuazioni giornaliere a 5 anni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30A95BF-6F9E-112C-DEEA-C50FAF1E5F80}"/>
              </a:ext>
            </a:extLst>
          </p:cNvPr>
          <p:cNvSpPr/>
          <p:nvPr/>
        </p:nvSpPr>
        <p:spPr>
          <a:xfrm>
            <a:off x="2931570" y="2156468"/>
            <a:ext cx="973394" cy="1042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C88E58-25DD-0AB2-18BE-6233B73C88B2}"/>
              </a:ext>
            </a:extLst>
          </p:cNvPr>
          <p:cNvSpPr txBox="1"/>
          <p:nvPr/>
        </p:nvSpPr>
        <p:spPr>
          <a:xfrm>
            <a:off x="2041480" y="3948129"/>
            <a:ext cx="873775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1400" b="1" dirty="0">
                <a:ea typeface="Calibri" panose="020F0502020204030204" pitchFamily="34" charset="0"/>
                <a:cs typeface="Arial" panose="020B0604020202020204" pitchFamily="34" charset="0"/>
              </a:rPr>
              <a:t>reflusso gastroesofageo </a:t>
            </a: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(RGE) è diminuito in modo marcato nel tempo in entrambi i gruppi.</a:t>
            </a:r>
            <a:b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La prevalenza è passata dal 70% al 25% nel gruppo SADIS e dal 68,4% al 26,3% nel gruppo SADI a 5 anni.</a:t>
            </a:r>
            <a:endParaRPr lang="it-IT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Il test di </a:t>
            </a:r>
            <a:r>
              <a:rPr lang="it-IT" sz="1100" dirty="0" err="1">
                <a:ea typeface="Calibri" panose="020F0502020204030204" pitchFamily="34" charset="0"/>
                <a:cs typeface="Arial" panose="020B0604020202020204" pitchFamily="34" charset="0"/>
              </a:rPr>
              <a:t>McNemar</a:t>
            </a:r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 ha confermato una riduzione complessiva significativa (χ² = 17,36; p &lt; 0,001).</a:t>
            </a:r>
            <a:b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A 5 anni, la prevalenza </a:t>
            </a:r>
            <a:r>
              <a:rPr lang="it-IT" sz="1400" u="sng" dirty="0">
                <a:ea typeface="Calibri" panose="020F0502020204030204" pitchFamily="34" charset="0"/>
                <a:cs typeface="Arial" panose="020B0604020202020204" pitchFamily="34" charset="0"/>
              </a:rPr>
              <a:t>non differiva tra i gruppi </a:t>
            </a:r>
            <a:r>
              <a:rPr lang="it-IT" sz="1400" dirty="0">
                <a:ea typeface="Calibri" panose="020F0502020204030204" pitchFamily="34" charset="0"/>
                <a:cs typeface="Arial" panose="020B0604020202020204" pitchFamily="34" charset="0"/>
              </a:rPr>
              <a:t>(25% vs 26,3%; χ² ≈ 0; p = 1,00), indicando un controllo del reflusso a lungo termine comparabile.</a:t>
            </a:r>
            <a:endParaRPr lang="it-IT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b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B983D41-C075-C4D1-8B6B-D841887E1BA1}"/>
              </a:ext>
            </a:extLst>
          </p:cNvPr>
          <p:cNvSpPr txBox="1">
            <a:spLocks/>
          </p:cNvSpPr>
          <p:nvPr/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15982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2E457C8-E1FD-8AB0-BCC6-77CB0056C6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15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52CAF1-5EA2-D482-44C8-C07D53EE3CDC}"/>
              </a:ext>
            </a:extLst>
          </p:cNvPr>
          <p:cNvSpPr txBox="1"/>
          <p:nvPr/>
        </p:nvSpPr>
        <p:spPr>
          <a:xfrm>
            <a:off x="3798759" y="5654106"/>
            <a:ext cx="6823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it-IT" sz="1600" b="1" dirty="0" err="1">
                <a:solidFill>
                  <a:srgbClr val="002060"/>
                </a:solidFill>
              </a:rPr>
              <a:t>Tab</a:t>
            </a:r>
            <a:r>
              <a:rPr lang="it-IT" sz="1600" b="1" dirty="0">
                <a:solidFill>
                  <a:srgbClr val="002060"/>
                </a:solidFill>
              </a:rPr>
              <a:t> 5. Risoluzione comorbidità dal basale al follow-up a 5 anni (N = 91)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6D26C9C-B166-FDEA-03FC-DB9BE894F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24934"/>
              </p:ext>
            </p:extLst>
          </p:nvPr>
        </p:nvGraphicFramePr>
        <p:xfrm>
          <a:off x="3798759" y="1934359"/>
          <a:ext cx="6576911" cy="381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41234" imgH="3276898" progId="Word.Document.12">
                  <p:embed/>
                </p:oleObj>
              </mc:Choice>
              <mc:Fallback>
                <p:oleObj name="Document" r:id="rId3" imgW="5641234" imgH="3276898" progId="Word.Documen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6D26C9C-B166-FDEA-03FC-DB9BE894F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8759" y="1934359"/>
                        <a:ext cx="6576911" cy="381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95B3BD8-9E9A-6158-4239-728F65E5B2BE}"/>
              </a:ext>
            </a:extLst>
          </p:cNvPr>
          <p:cNvSpPr/>
          <p:nvPr/>
        </p:nvSpPr>
        <p:spPr>
          <a:xfrm>
            <a:off x="6266362" y="1786214"/>
            <a:ext cx="1406013" cy="36907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332DEA5-D0F1-B4C6-9457-D77301139169}"/>
              </a:ext>
            </a:extLst>
          </p:cNvPr>
          <p:cNvSpPr txBox="1">
            <a:spLocks/>
          </p:cNvSpPr>
          <p:nvPr/>
        </p:nvSpPr>
        <p:spPr>
          <a:xfrm>
            <a:off x="1010971" y="1041881"/>
            <a:ext cx="2866789" cy="6283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0" tIns="1270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50" baseline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0740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E5E28E-D79A-4C6F-AD62-4FD53748B7B9}"/>
              </a:ext>
            </a:extLst>
          </p:cNvPr>
          <p:cNvSpPr/>
          <p:nvPr/>
        </p:nvSpPr>
        <p:spPr>
          <a:xfrm>
            <a:off x="2895601" y="1100067"/>
            <a:ext cx="7543799" cy="914400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Gli outcome nutrizionali e metabolici a medio-termine del nostro studio suggeriscono che la SADI-S/SADI possa offrire </a:t>
            </a:r>
            <a:r>
              <a:rPr lang="it-IT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buoni risultati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 il trattamento dell’obesità e delle comorbidità metaboliche.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639" y="121815"/>
            <a:ext cx="8458200" cy="64056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2060"/>
                </a:solidFill>
              </a:rPr>
              <a:t>CONCLUSIONI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C964E2-DF42-48B1-8179-92E1B1540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3" y="2241362"/>
            <a:ext cx="761695" cy="7616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7CE18CA-CC23-4CE3-8953-F17CA878D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0" y="1174482"/>
            <a:ext cx="914399" cy="91439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FCA9714-1A94-4600-ACE5-38D0CC54BF4C}"/>
              </a:ext>
            </a:extLst>
          </p:cNvPr>
          <p:cNvSpPr/>
          <p:nvPr/>
        </p:nvSpPr>
        <p:spPr>
          <a:xfrm>
            <a:off x="2895602" y="2247120"/>
            <a:ext cx="7543799" cy="762001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risultati sono molto </a:t>
            </a:r>
            <a:r>
              <a:rPr lang="it-IT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incoraggianti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efficacia nella riduzione del peso in eccesso, riduzione del BMI, risoluzione delle patologie metaboliche.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0749512-6F01-4203-830C-FA74D9181FD4}"/>
              </a:ext>
            </a:extLst>
          </p:cNvPr>
          <p:cNvSpPr/>
          <p:nvPr/>
        </p:nvSpPr>
        <p:spPr>
          <a:xfrm>
            <a:off x="2895600" y="3137993"/>
            <a:ext cx="7543800" cy="914094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mantenuti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livelli dei microelementi e del profilo proteico, MA necessitano di un costante controllo sia prima che dopo l’intervento.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C7DF85-B6C9-4CDF-AE3E-793915CEF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90" y="3132599"/>
            <a:ext cx="914094" cy="91409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A931E64-E43F-49D9-A45C-DB4501ADBE40}"/>
              </a:ext>
            </a:extLst>
          </p:cNvPr>
          <p:cNvSpPr/>
          <p:nvPr/>
        </p:nvSpPr>
        <p:spPr>
          <a:xfrm>
            <a:off x="2895600" y="4180960"/>
            <a:ext cx="7543800" cy="762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nutrizionale dovrebbe essere «aggressivo»: essenziale per monitorare lo stato nutrizionale </a:t>
            </a:r>
            <a:r>
              <a:rPr lang="it-IT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lungo termine del paziente sottoposto ad intervento </a:t>
            </a:r>
            <a:r>
              <a:rPr lang="it-IT" sz="14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ipo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-malassorbitivo.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02640D6-F7CB-49F4-A317-1CD945338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44" y="4212851"/>
            <a:ext cx="762001" cy="762001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E849968B-29D5-4DA4-A365-61F3C3CD527E}"/>
              </a:ext>
            </a:extLst>
          </p:cNvPr>
          <p:cNvSpPr/>
          <p:nvPr/>
        </p:nvSpPr>
        <p:spPr>
          <a:xfrm>
            <a:off x="2895600" y="5071834"/>
            <a:ext cx="7543800" cy="1210857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Sono necessari ulteriori studi 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lungo termine </a:t>
            </a:r>
            <a:r>
              <a:rPr lang="it-IT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fine di monitorare gli outcome nutrizionali e clinici del paziente obeso sottoposto a SADI-S.</a:t>
            </a:r>
            <a:r>
              <a:rPr lang="it-IT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Attualmente non vi sono dati prospettici esaustivi che permettano di esprimere un giudizio definitivo in merito agli effetti metabolici a lungo termine di questo intervento bariatrico. </a:t>
            </a:r>
            <a:endParaRPr lang="it-IT" sz="1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1FDAB49-A9CC-47DC-88FE-A00F17AB4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44" y="5294625"/>
            <a:ext cx="761695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2823882"/>
            <a:ext cx="4526280" cy="1162584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002060"/>
                </a:solidFill>
                <a:latin typeface="Calibri"/>
                <a:cs typeface="Calibri"/>
              </a:rPr>
              <a:t>Grazie</a:t>
            </a:r>
            <a:endParaRPr lang="it-IT" sz="4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457189">
              <a:defRPr/>
            </a:pPr>
            <a:fld id="{ADB8A05E-15D5-D64B-8873-AF0DF2653448}" type="slidenum">
              <a:rPr lang="it-IT">
                <a:latin typeface="Calibri"/>
              </a:rPr>
              <a:pPr defTabSz="457189">
                <a:defRPr/>
              </a:pPr>
              <a:t>2</a:t>
            </a:fld>
            <a:endParaRPr lang="it-IT">
              <a:latin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7C959E-E2E7-BD4E-B93C-1365BDB3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276" y="1810339"/>
            <a:ext cx="5521916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DE7365-0BEB-1143-ADE7-0258680B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616" y="1729464"/>
            <a:ext cx="3387190" cy="3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B0FED7-10A6-BA49-BC9D-F63F0CB3784B}"/>
              </a:ext>
            </a:extLst>
          </p:cNvPr>
          <p:cNvSpPr txBox="1"/>
          <p:nvPr/>
        </p:nvSpPr>
        <p:spPr>
          <a:xfrm>
            <a:off x="1524000" y="4301226"/>
            <a:ext cx="5002903" cy="1477328"/>
          </a:xfrm>
          <a:prstGeom prst="rect">
            <a:avLst/>
          </a:prstGeom>
          <a:solidFill>
            <a:srgbClr val="E1E1E1"/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defRPr/>
            </a:pPr>
            <a:r>
              <a:rPr lang="it-IT" sz="1200" b="1" dirty="0">
                <a:solidFill>
                  <a:srgbClr val="FF0000"/>
                </a:solidFill>
                <a:cs typeface="Arial" panose="020B0604020202020204" pitchFamily="34" charset="0"/>
              </a:rPr>
              <a:t>OBIETTIVO:</a:t>
            </a:r>
          </a:p>
          <a:p>
            <a:pPr marL="257175" indent="-2571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200" b="1" dirty="0">
                <a:solidFill>
                  <a:srgbClr val="5488BC">
                    <a:lumMod val="50000"/>
                  </a:srgbClr>
                </a:solidFill>
                <a:cs typeface="Arial" panose="020B0604020202020204" pitchFamily="34" charset="0"/>
              </a:rPr>
              <a:t>SEMPLIFICARE LA TECNICA CHIRURGICA</a:t>
            </a:r>
          </a:p>
          <a:p>
            <a:pPr marL="257175" indent="-2571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200" b="1" dirty="0">
                <a:solidFill>
                  <a:srgbClr val="5488BC">
                    <a:lumMod val="50000"/>
                  </a:srgbClr>
                </a:solidFill>
                <a:cs typeface="Arial" panose="020B0604020202020204" pitchFamily="34" charset="0"/>
              </a:rPr>
              <a:t>RIDURRE IL TEMPO OPERATORIO</a:t>
            </a:r>
          </a:p>
          <a:p>
            <a:pPr marL="257175" indent="-2571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200" b="1" dirty="0">
                <a:solidFill>
                  <a:srgbClr val="5488BC">
                    <a:lumMod val="50000"/>
                  </a:srgbClr>
                </a:solidFill>
                <a:cs typeface="Arial" panose="020B0604020202020204" pitchFamily="34" charset="0"/>
              </a:rPr>
              <a:t>RIDURRE IL TASSO DI COMPLICANZE</a:t>
            </a:r>
          </a:p>
          <a:p>
            <a:pPr marL="256500" indent="-25717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200" b="1" dirty="0">
                <a:solidFill>
                  <a:srgbClr val="5488BC">
                    <a:lumMod val="50000"/>
                  </a:srgbClr>
                </a:solidFill>
                <a:cs typeface="Arial" panose="020B0604020202020204" pitchFamily="34" charset="0"/>
              </a:rPr>
              <a:t>PRESERVARE I RISULTATI DELL’INTERVENTO ORIGINARIO (BPD-DS)</a:t>
            </a:r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2CC995AD-F18C-034B-911A-11341E30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966" y="1139965"/>
            <a:ext cx="10028067" cy="456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sz="2800" dirty="0">
                <a:solidFill>
                  <a:schemeClr val="accent3">
                    <a:lumMod val="50000"/>
                  </a:schemeClr>
                </a:solidFill>
              </a:rPr>
              <a:t>Single </a:t>
            </a:r>
            <a:r>
              <a:rPr lang="it-IT" sz="2800" dirty="0" err="1">
                <a:solidFill>
                  <a:schemeClr val="accent3">
                    <a:lumMod val="50000"/>
                  </a:schemeClr>
                </a:solidFill>
              </a:rPr>
              <a:t>Anastomosis</a:t>
            </a:r>
            <a:r>
              <a:rPr lang="it-IT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3">
                    <a:lumMod val="50000"/>
                  </a:schemeClr>
                </a:solidFill>
              </a:rPr>
              <a:t>Duodenal-Ileal</a:t>
            </a:r>
            <a:r>
              <a:rPr lang="it-IT" sz="2800" dirty="0">
                <a:solidFill>
                  <a:schemeClr val="accent3">
                    <a:lumMod val="50000"/>
                  </a:schemeClr>
                </a:solidFill>
              </a:rPr>
              <a:t> Bypass with Sleeve </a:t>
            </a:r>
            <a:r>
              <a:rPr lang="it-IT" sz="2800" dirty="0" err="1">
                <a:solidFill>
                  <a:schemeClr val="accent3">
                    <a:lumMod val="50000"/>
                  </a:schemeClr>
                </a:solidFill>
              </a:rPr>
              <a:t>Gastrectomy</a:t>
            </a:r>
            <a:endParaRPr lang="it-I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6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F9EE390-3EF2-4154-C351-64475D41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97" y="508407"/>
            <a:ext cx="5255207" cy="16277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28F3A2-29F2-640D-7E17-F83CF81B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307" y="2530056"/>
            <a:ext cx="8083997" cy="32860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1408B0-2E67-F6BF-31F6-9040283A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94" y="5189662"/>
            <a:ext cx="8151058" cy="2438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AC748E-CFB1-2DE0-BE5C-CEA2FD554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641" y="6008301"/>
            <a:ext cx="698662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512DD476-0278-4E3A-944A-6D7E74E32C4F}"/>
              </a:ext>
            </a:extLst>
          </p:cNvPr>
          <p:cNvSpPr txBox="1">
            <a:spLocks/>
          </p:cNvSpPr>
          <p:nvPr/>
        </p:nvSpPr>
        <p:spPr>
          <a:xfrm>
            <a:off x="1030940" y="1072096"/>
            <a:ext cx="3869025" cy="55051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Risultati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Effetti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Metabolici</a:t>
            </a:r>
            <a:endParaRPr lang="en-US" sz="2800" b="1" kern="1500" spc="-75" dirty="0">
              <a:solidFill>
                <a:schemeClr val="accent3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AE758F-8527-C52C-577F-52327E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45" y="1798757"/>
            <a:ext cx="5679638" cy="1779749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F13AE94A-CCD4-DC1D-1E89-FED62FDEAB09}"/>
              </a:ext>
            </a:extLst>
          </p:cNvPr>
          <p:cNvGrpSpPr/>
          <p:nvPr/>
        </p:nvGrpSpPr>
        <p:grpSpPr>
          <a:xfrm>
            <a:off x="6158753" y="3485992"/>
            <a:ext cx="5777948" cy="3190874"/>
            <a:chOff x="600766" y="2027583"/>
            <a:chExt cx="7942467" cy="4724399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1730F32-9E07-1480-D252-889B8549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766" y="2027583"/>
              <a:ext cx="7942467" cy="472439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E0FBB7B2-B24F-CFC6-8148-98DEBB91F582}"/>
                </a:ext>
              </a:extLst>
            </p:cNvPr>
            <p:cNvSpPr/>
            <p:nvPr/>
          </p:nvSpPr>
          <p:spPr>
            <a:xfrm>
              <a:off x="7407965" y="2809461"/>
              <a:ext cx="980661" cy="278296"/>
            </a:xfrm>
            <a:prstGeom prst="ellipse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3381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575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E5F299C9-0A63-AB59-5B3C-97702948AE25}"/>
                </a:ext>
              </a:extLst>
            </p:cNvPr>
            <p:cNvSpPr/>
            <p:nvPr/>
          </p:nvSpPr>
          <p:spPr>
            <a:xfrm>
              <a:off x="7407965" y="3800706"/>
              <a:ext cx="980661" cy="278296"/>
            </a:xfrm>
            <a:prstGeom prst="ellipse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3381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575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9057111-1CCA-ECF2-E230-10A4DD9C8122}"/>
                </a:ext>
              </a:extLst>
            </p:cNvPr>
            <p:cNvSpPr/>
            <p:nvPr/>
          </p:nvSpPr>
          <p:spPr>
            <a:xfrm>
              <a:off x="7416801" y="4786498"/>
              <a:ext cx="980661" cy="278296"/>
            </a:xfrm>
            <a:prstGeom prst="ellipse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3381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575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BFE771CE-6149-8888-A83C-BCA3A6716B7C}"/>
                </a:ext>
              </a:extLst>
            </p:cNvPr>
            <p:cNvSpPr/>
            <p:nvPr/>
          </p:nvSpPr>
          <p:spPr>
            <a:xfrm>
              <a:off x="7396920" y="5786445"/>
              <a:ext cx="980661" cy="278296"/>
            </a:xfrm>
            <a:prstGeom prst="ellipse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3381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575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72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67CEACBF-06C8-42F5-A629-8F9F97269041}"/>
              </a:ext>
            </a:extLst>
          </p:cNvPr>
          <p:cNvSpPr txBox="1">
            <a:spLocks/>
          </p:cNvSpPr>
          <p:nvPr/>
        </p:nvSpPr>
        <p:spPr>
          <a:xfrm>
            <a:off x="1087638" y="1072431"/>
            <a:ext cx="8229600" cy="6577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Risultati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Effetti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Bariatrici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e </a:t>
            </a:r>
            <a:r>
              <a:rPr lang="en-US" sz="2800" b="1" kern="1500" spc="-75" dirty="0" err="1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Metabolici</a:t>
            </a:r>
            <a:r>
              <a:rPr lang="en-US" sz="2800" b="1" kern="1500" spc="-75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255" t="5143" r="3609" b="1702"/>
          <a:stretch/>
        </p:blipFill>
        <p:spPr>
          <a:xfrm>
            <a:off x="6755225" y="860612"/>
            <a:ext cx="5124026" cy="24035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1" y="2391780"/>
            <a:ext cx="3335747" cy="16868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8ACDD88-3E57-2D40-864F-41415A550A32}"/>
              </a:ext>
            </a:extLst>
          </p:cNvPr>
          <p:cNvSpPr/>
          <p:nvPr/>
        </p:nvSpPr>
        <p:spPr bwMode="auto">
          <a:xfrm>
            <a:off x="258331" y="2805953"/>
            <a:ext cx="3302876" cy="5926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 err="1">
              <a:solidFill>
                <a:srgbClr val="FFFFFF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58331" y="4578361"/>
            <a:ext cx="4906056" cy="1634180"/>
            <a:chOff x="1404413" y="3086363"/>
            <a:chExt cx="9383175" cy="3090520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13" y="3086363"/>
              <a:ext cx="9383175" cy="309052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2999F1D-33DE-4E8D-9992-A2F5E6A10F31}"/>
                </a:ext>
              </a:extLst>
            </p:cNvPr>
            <p:cNvSpPr/>
            <p:nvPr/>
          </p:nvSpPr>
          <p:spPr bwMode="auto">
            <a:xfrm>
              <a:off x="1404413" y="4821493"/>
              <a:ext cx="9383175" cy="34486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 dirty="0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41CC18-BD17-569C-1885-4DAF0564F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57" y="3964741"/>
            <a:ext cx="2463460" cy="22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242FA-F6A2-4F2C-B8EA-31B1774B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66" y="1629925"/>
            <a:ext cx="3965549" cy="2135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800" dirty="0">
                <a:latin typeface="+mn-lt"/>
                <a:cs typeface="+mj-cs"/>
              </a:rPr>
              <a:t>STUDIO SPERIMENTALE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5D4D39-8868-4A91-8A43-3F4ABCA9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8" y="1268121"/>
            <a:ext cx="3888159" cy="3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2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4E9DCE42-B6AA-444B-9E17-1E302704D08A}"/>
              </a:ext>
            </a:extLst>
          </p:cNvPr>
          <p:cNvSpPr/>
          <p:nvPr/>
        </p:nvSpPr>
        <p:spPr>
          <a:xfrm>
            <a:off x="2859383" y="2786449"/>
            <a:ext cx="6570405" cy="540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RISOLUZIONE COMORBIDITA’ ASSOCIATE ALL’OBESITA’</a:t>
            </a:r>
          </a:p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331FEBA-258E-4FAE-88E0-1DDE80F27FD1}"/>
              </a:ext>
            </a:extLst>
          </p:cNvPr>
          <p:cNvSpPr/>
          <p:nvPr/>
        </p:nvSpPr>
        <p:spPr>
          <a:xfrm>
            <a:off x="3085807" y="3481878"/>
            <a:ext cx="6343982" cy="540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it-IT" b="1" dirty="0">
                <a:solidFill>
                  <a:schemeClr val="tx1"/>
                </a:solidFill>
              </a:rPr>
              <a:t>    VARIAZIONE DATI ANTROPOMETRICI (PESO, BMI, EWL,TBWL)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9818E4-586E-499A-8180-8A0D70B96C8C}"/>
              </a:ext>
            </a:extLst>
          </p:cNvPr>
          <p:cNvSpPr/>
          <p:nvPr/>
        </p:nvSpPr>
        <p:spPr>
          <a:xfrm>
            <a:off x="3085807" y="4899226"/>
            <a:ext cx="6343981" cy="540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SINTOMI G.I.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9F0DEB4-B69D-4218-A2F8-4A2A8810ECFD}"/>
              </a:ext>
            </a:extLst>
          </p:cNvPr>
          <p:cNvSpPr/>
          <p:nvPr/>
        </p:nvSpPr>
        <p:spPr>
          <a:xfrm>
            <a:off x="2935322" y="4161220"/>
            <a:ext cx="6498335" cy="540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MIGLIORAMENTO ESAMI EMATOCHIMICI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F7C1D6-7316-4951-8A27-AB6B0410A9C0}"/>
              </a:ext>
            </a:extLst>
          </p:cNvPr>
          <p:cNvSpPr/>
          <p:nvPr/>
        </p:nvSpPr>
        <p:spPr>
          <a:xfrm>
            <a:off x="2633213" y="1970221"/>
            <a:ext cx="6784684" cy="612047"/>
          </a:xfrm>
          <a:custGeom>
            <a:avLst/>
            <a:gdLst>
              <a:gd name="connsiteX0" fmla="*/ 0 w 6248400"/>
              <a:gd name="connsiteY0" fmla="*/ 0 h 838200"/>
              <a:gd name="connsiteX1" fmla="*/ 6248400 w 6248400"/>
              <a:gd name="connsiteY1" fmla="*/ 0 h 838200"/>
              <a:gd name="connsiteX2" fmla="*/ 6248400 w 6248400"/>
              <a:gd name="connsiteY2" fmla="*/ 838200 h 838200"/>
              <a:gd name="connsiteX3" fmla="*/ 0 w 6248400"/>
              <a:gd name="connsiteY3" fmla="*/ 838200 h 838200"/>
              <a:gd name="connsiteX4" fmla="*/ 0 w 6248400"/>
              <a:gd name="connsiteY4" fmla="*/ 0 h 838200"/>
              <a:gd name="connsiteX0" fmla="*/ 0 w 6248400"/>
              <a:gd name="connsiteY0" fmla="*/ 0 h 838200"/>
              <a:gd name="connsiteX1" fmla="*/ 6248400 w 6248400"/>
              <a:gd name="connsiteY1" fmla="*/ 0 h 838200"/>
              <a:gd name="connsiteX2" fmla="*/ 6248400 w 6248400"/>
              <a:gd name="connsiteY2" fmla="*/ 838200 h 838200"/>
              <a:gd name="connsiteX3" fmla="*/ 345171 w 6248400"/>
              <a:gd name="connsiteY3" fmla="*/ 771588 h 838200"/>
              <a:gd name="connsiteX4" fmla="*/ 0 w 6248400"/>
              <a:gd name="connsiteY4" fmla="*/ 0 h 838200"/>
              <a:gd name="connsiteX0" fmla="*/ 0 w 6254455"/>
              <a:gd name="connsiteY0" fmla="*/ 0 h 771588"/>
              <a:gd name="connsiteX1" fmla="*/ 6248400 w 6254455"/>
              <a:gd name="connsiteY1" fmla="*/ 0 h 771588"/>
              <a:gd name="connsiteX2" fmla="*/ 6254455 w 6254455"/>
              <a:gd name="connsiteY2" fmla="*/ 711032 h 771588"/>
              <a:gd name="connsiteX3" fmla="*/ 345171 w 6254455"/>
              <a:gd name="connsiteY3" fmla="*/ 771588 h 771588"/>
              <a:gd name="connsiteX4" fmla="*/ 0 w 6254455"/>
              <a:gd name="connsiteY4" fmla="*/ 0 h 771588"/>
              <a:gd name="connsiteX0" fmla="*/ 0 w 6254455"/>
              <a:gd name="connsiteY0" fmla="*/ 0 h 771588"/>
              <a:gd name="connsiteX1" fmla="*/ 6248400 w 6254455"/>
              <a:gd name="connsiteY1" fmla="*/ 0 h 771588"/>
              <a:gd name="connsiteX2" fmla="*/ 6254455 w 6254455"/>
              <a:gd name="connsiteY2" fmla="*/ 759477 h 771588"/>
              <a:gd name="connsiteX3" fmla="*/ 345171 w 6254455"/>
              <a:gd name="connsiteY3" fmla="*/ 771588 h 771588"/>
              <a:gd name="connsiteX4" fmla="*/ 0 w 6254455"/>
              <a:gd name="connsiteY4" fmla="*/ 0 h 771588"/>
              <a:gd name="connsiteX0" fmla="*/ 0 w 6254455"/>
              <a:gd name="connsiteY0" fmla="*/ 0 h 795811"/>
              <a:gd name="connsiteX1" fmla="*/ 6248400 w 6254455"/>
              <a:gd name="connsiteY1" fmla="*/ 0 h 795811"/>
              <a:gd name="connsiteX2" fmla="*/ 6254455 w 6254455"/>
              <a:gd name="connsiteY2" fmla="*/ 795811 h 795811"/>
              <a:gd name="connsiteX3" fmla="*/ 345171 w 6254455"/>
              <a:gd name="connsiteY3" fmla="*/ 771588 h 795811"/>
              <a:gd name="connsiteX4" fmla="*/ 0 w 6254455"/>
              <a:gd name="connsiteY4" fmla="*/ 0 h 795811"/>
              <a:gd name="connsiteX0" fmla="*/ 0 w 6248982"/>
              <a:gd name="connsiteY0" fmla="*/ 0 h 771588"/>
              <a:gd name="connsiteX1" fmla="*/ 6248400 w 6248982"/>
              <a:gd name="connsiteY1" fmla="*/ 0 h 771588"/>
              <a:gd name="connsiteX2" fmla="*/ 6248400 w 6248982"/>
              <a:gd name="connsiteY2" fmla="*/ 765532 h 771588"/>
              <a:gd name="connsiteX3" fmla="*/ 345171 w 6248982"/>
              <a:gd name="connsiteY3" fmla="*/ 771588 h 771588"/>
              <a:gd name="connsiteX4" fmla="*/ 0 w 6248982"/>
              <a:gd name="connsiteY4" fmla="*/ 0 h 7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982" h="771588">
                <a:moveTo>
                  <a:pt x="0" y="0"/>
                </a:moveTo>
                <a:lnTo>
                  <a:pt x="6248400" y="0"/>
                </a:lnTo>
                <a:cubicBezTo>
                  <a:pt x="6250418" y="237011"/>
                  <a:pt x="6246382" y="528521"/>
                  <a:pt x="6248400" y="765532"/>
                </a:cubicBezTo>
                <a:lnTo>
                  <a:pt x="345171" y="77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69DDF9-89BC-4849-A8FB-A5DCFDC47646}"/>
              </a:ext>
            </a:extLst>
          </p:cNvPr>
          <p:cNvSpPr txBox="1"/>
          <p:nvPr/>
        </p:nvSpPr>
        <p:spPr>
          <a:xfrm>
            <a:off x="3323063" y="1936879"/>
            <a:ext cx="6094834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VALUTARE LO STATO NUTRIZIONALE DEL PAZIENTE OBESO SOTTOPOSTO A SADI-S/SADI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FA7CE6-6E87-4CC9-866D-F7C255F86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0" y="3420758"/>
            <a:ext cx="624555" cy="6245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D482A8B-7226-400E-AEE3-D0DDB8135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89" y="1962676"/>
            <a:ext cx="627136" cy="6271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C930E20-7566-4C8E-BF35-B783A9F38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0" y="4874197"/>
            <a:ext cx="661794" cy="6617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FC8759-1901-45F0-9879-CBD816E5C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40" y="4191689"/>
            <a:ext cx="496682" cy="4966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DD6A40A-B43E-4CA6-BDEF-3E7FB705B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67" y="4257492"/>
            <a:ext cx="334183" cy="33418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74C05ED-4C47-4812-A4B6-9D6B1D706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24" y="2692579"/>
            <a:ext cx="670226" cy="670226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ED72B272-AC46-4185-A1C3-82A2E8901E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045" y="1067852"/>
            <a:ext cx="5545156" cy="57404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>
                <a:solidFill>
                  <a:schemeClr val="accent3">
                    <a:lumMod val="50000"/>
                  </a:schemeClr>
                </a:solidFill>
              </a:rPr>
              <a:t>OBIETTIVI DELLO STUDIO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5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FBC37-2B56-5789-2A91-992CF47D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18" y="1076250"/>
            <a:ext cx="5933365" cy="630600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+mn-lt"/>
              </a:rPr>
              <a:t>INDICAZIONI AD INTERVENTO DI SADI-S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1F1D1C-3188-0CB8-8E2A-01120EE48D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7381C-0F9D-DC94-CD53-967521D9EA8A}"/>
              </a:ext>
            </a:extLst>
          </p:cNvPr>
          <p:cNvSpPr txBox="1"/>
          <p:nvPr/>
        </p:nvSpPr>
        <p:spPr>
          <a:xfrm>
            <a:off x="1005859" y="3055688"/>
            <a:ext cx="107045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/>
              <a:t>Obesità severa BMI &gt; 45 kg/m2 con patologie metaboliche associate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/>
              <a:t>Chirurgia di revisione (</a:t>
            </a:r>
            <a:r>
              <a:rPr lang="it-IT" sz="2000" b="1" dirty="0"/>
              <a:t>SADI</a:t>
            </a:r>
            <a:r>
              <a:rPr lang="it-IT" sz="2000" dirty="0"/>
              <a:t>) in caso di weight </a:t>
            </a:r>
            <a:r>
              <a:rPr lang="it-IT" sz="2000" dirty="0" err="1"/>
              <a:t>regain</a:t>
            </a:r>
            <a:r>
              <a:rPr lang="it-IT" sz="2000" dirty="0"/>
              <a:t>/</a:t>
            </a:r>
            <a:r>
              <a:rPr lang="it-IT" sz="2000" dirty="0" err="1"/>
              <a:t>insufficient</a:t>
            </a:r>
            <a:r>
              <a:rPr lang="it-IT" sz="2000" dirty="0"/>
              <a:t> </a:t>
            </a:r>
            <a:r>
              <a:rPr lang="it-IT" sz="2000" dirty="0" err="1"/>
              <a:t>weight</a:t>
            </a:r>
            <a:r>
              <a:rPr lang="it-IT" sz="2000" dirty="0"/>
              <a:t> </a:t>
            </a:r>
            <a:r>
              <a:rPr lang="it-IT" sz="2000" dirty="0" err="1"/>
              <a:t>loss</a:t>
            </a:r>
            <a:r>
              <a:rPr lang="it-IT" sz="2000" dirty="0"/>
              <a:t> dopo Sleeve </a:t>
            </a:r>
            <a:r>
              <a:rPr lang="it-IT" sz="2000" dirty="0" err="1"/>
              <a:t>Gastrectomy</a:t>
            </a:r>
            <a:endParaRPr lang="it-IT" sz="2000" dirty="0"/>
          </a:p>
          <a:p>
            <a:r>
              <a:rPr lang="it-IT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/>
              <a:t>Procedura secondaria programmata in pazienti con super-obesità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2B6994-F2CE-1C6D-ED05-2E9A04B7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372" y="147117"/>
            <a:ext cx="4568293" cy="32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CBBDD1F-8E1A-4C0B-A15A-45E1B5D85EF8}"/>
              </a:ext>
            </a:extLst>
          </p:cNvPr>
          <p:cNvSpPr/>
          <p:nvPr/>
        </p:nvSpPr>
        <p:spPr>
          <a:xfrm>
            <a:off x="2960681" y="2015646"/>
            <a:ext cx="6425504" cy="4502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2B9E4E-085C-4E1E-927F-9C6A85596E80}"/>
              </a:ext>
            </a:extLst>
          </p:cNvPr>
          <p:cNvSpPr txBox="1"/>
          <p:nvPr/>
        </p:nvSpPr>
        <p:spPr>
          <a:xfrm>
            <a:off x="1280413" y="920196"/>
            <a:ext cx="10326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Presso la </a:t>
            </a:r>
            <a:r>
              <a:rPr lang="it-IT" b="1" dirty="0"/>
              <a:t>UOSD di Medicina Bariatrica del Pol. A. Gemelli di Roma </a:t>
            </a:r>
            <a:r>
              <a:rPr lang="it-IT" dirty="0"/>
              <a:t>(Prof. Amerigo Iaconelli) sono stati raccolti i parametri nutrizionali e clinici prima dell’intervento e durante le visite di controllo nel follow-up a 3 mesi, 6 mesi, 1 anno, 2 anni, 3 anni, 4 anni e 5 anni:</a:t>
            </a: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DA822-E5F7-4908-8D77-707FE1704534}"/>
              </a:ext>
            </a:extLst>
          </p:cNvPr>
          <p:cNvSpPr txBox="1"/>
          <p:nvPr/>
        </p:nvSpPr>
        <p:spPr>
          <a:xfrm>
            <a:off x="3566414" y="2078849"/>
            <a:ext cx="5715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latin typeface="Calibri"/>
              </a:rPr>
              <a:t>ESAMI EMATOCHIMICI</a:t>
            </a:r>
            <a:r>
              <a:rPr lang="it-IT" dirty="0">
                <a:latin typeface="Calibri"/>
              </a:rPr>
              <a:t>: </a:t>
            </a:r>
            <a:r>
              <a:rPr lang="it-IT" dirty="0" err="1">
                <a:latin typeface="Calibri"/>
              </a:rPr>
              <a:t>Hb</a:t>
            </a:r>
            <a:r>
              <a:rPr lang="it-IT" dirty="0">
                <a:latin typeface="Calibri"/>
              </a:rPr>
              <a:t>, Ca, Proteine, Albumina, </a:t>
            </a:r>
            <a:r>
              <a:rPr lang="it-IT" dirty="0" err="1">
                <a:latin typeface="Calibri"/>
              </a:rPr>
              <a:t>Vit</a:t>
            </a:r>
            <a:r>
              <a:rPr lang="it-IT" dirty="0">
                <a:latin typeface="Calibri"/>
              </a:rPr>
              <a:t> B12, PTH, Ferritina, </a:t>
            </a:r>
            <a:r>
              <a:rPr lang="it-IT" dirty="0" err="1">
                <a:latin typeface="Calibri"/>
              </a:rPr>
              <a:t>Vit</a:t>
            </a:r>
            <a:r>
              <a:rPr lang="it-IT" dirty="0">
                <a:latin typeface="Calibri"/>
              </a:rPr>
              <a:t> D, Ac. Folico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it-IT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latin typeface="Calibri"/>
              </a:rPr>
              <a:t>VISITE NUTRIZIONALI DI CONTROLLO</a:t>
            </a:r>
            <a:r>
              <a:rPr lang="it-IT" dirty="0">
                <a:latin typeface="Calibri"/>
              </a:rPr>
              <a:t>: peso corporeo, BMI, %EWL, TWL, TBWL%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it-IT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latin typeface="Calibri"/>
              </a:rPr>
              <a:t>RISOLUZIONE COMORBIDITA’:</a:t>
            </a:r>
            <a:r>
              <a:rPr lang="it-IT" dirty="0">
                <a:latin typeface="Calibri"/>
              </a:rPr>
              <a:t> diabete mellito, ipertensione arteriosa, OSAS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it-IT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b="1" dirty="0">
                <a:latin typeface="Calibri"/>
              </a:rPr>
              <a:t> FREQUENZA EVACUAZIONI GIORNALIERE, MRGE</a:t>
            </a:r>
            <a:endParaRPr lang="it-IT" sz="2800" b="1" dirty="0">
              <a:latin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CA3433-2097-4580-8469-BE7374131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43" y="2240118"/>
            <a:ext cx="724644" cy="7246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67B929-BA4A-4DC5-9612-42120FFBE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02" y="3451388"/>
            <a:ext cx="685801" cy="68580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F275BA4-8BA1-47CF-86A4-039875F04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02" y="4667831"/>
            <a:ext cx="670375" cy="6703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2B4053B-4AD6-442D-BD8E-D0512F654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8" y="5781744"/>
            <a:ext cx="654664" cy="670375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B7A601A9-C52B-42E0-B725-E395AD5CF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620" y="183584"/>
            <a:ext cx="5053543" cy="628377"/>
          </a:xfrm>
          <a:prstGeom prst="rect">
            <a:avLst/>
          </a:prstGeom>
          <a:solidFill>
            <a:schemeClr val="bg1">
              <a:alpha val="14000"/>
            </a:schemeClr>
          </a:solidFill>
        </p:spPr>
        <p:txBody>
          <a:bodyPr vert="horz" wrap="square" lIns="0" tIns="12700" rIns="0" bIns="0" rtlCol="0" anchor="b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2060"/>
                </a:solidFill>
              </a:rPr>
              <a:t>MATERIALI</a:t>
            </a:r>
            <a:r>
              <a:rPr lang="it-IT" sz="3600" spc="-5" dirty="0">
                <a:solidFill>
                  <a:srgbClr val="002060"/>
                </a:solidFill>
              </a:rPr>
              <a:t> E METODI</a:t>
            </a:r>
            <a:endParaRPr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30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213</TotalTime>
  <Words>805</Words>
  <Application>Microsoft Office PowerPoint</Application>
  <PresentationFormat>Widescreen</PresentationFormat>
  <Paragraphs>87</Paragraphs>
  <Slides>17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RetrospectVTI</vt:lpstr>
      <vt:lpstr>Document</vt:lpstr>
      <vt:lpstr>RISULTATI NUTRIZIONALI E METABOLICI A CINQUE ANNI DALLA SADI S/SADI</vt:lpstr>
      <vt:lpstr>Single Anastomosis Duodenal-Ileal Bypass with Sleeve Gastrectomy</vt:lpstr>
      <vt:lpstr>Presentazione standard di PowerPoint</vt:lpstr>
      <vt:lpstr>Presentazione standard di PowerPoint</vt:lpstr>
      <vt:lpstr>Presentazione standard di PowerPoint</vt:lpstr>
      <vt:lpstr>STUDIO SPERIMENTALE</vt:lpstr>
      <vt:lpstr>OBIETTIVI DELLO STUDIO</vt:lpstr>
      <vt:lpstr>INDICAZIONI AD INTERVENTO DI SADI-S</vt:lpstr>
      <vt:lpstr>MATERIALI E METODI</vt:lpstr>
      <vt:lpstr>CASISTICA</vt:lpstr>
      <vt:lpstr>CASISTICA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Valeria Velluti</cp:lastModifiedBy>
  <cp:revision>30</cp:revision>
  <dcterms:created xsi:type="dcterms:W3CDTF">2022-02-27T17:36:31Z</dcterms:created>
  <dcterms:modified xsi:type="dcterms:W3CDTF">2026-05-23T15:40:58Z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